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4" r:id="rId6"/>
    <p:sldId id="260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3" autoAdjust="0"/>
    <p:restoredTop sz="94660"/>
  </p:normalViewPr>
  <p:slideViewPr>
    <p:cSldViewPr snapToGrid="0">
      <p:cViewPr>
        <p:scale>
          <a:sx n="80" d="100"/>
          <a:sy n="80" d="100"/>
        </p:scale>
        <p:origin x="60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47DA5-380A-48C0-B1BA-E526A6D2DE6B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896F1-8959-4C78-83DA-873AFA83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5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896F1-8959-4C78-83DA-873AFA8377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6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5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84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59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63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6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73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90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86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27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8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9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E9C5DB-2D5C-4D92-B3C4-D04C70C4885E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C309A8-529B-4891-AF65-7B34B9035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8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15C0E-554B-473F-9D69-4DC4F6003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8670"/>
            <a:ext cx="7772400" cy="238760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高血圧</a:t>
            </a:r>
            <a:r>
              <a:rPr kumimoji="1" lang="ja-JP" altLang="en-US" dirty="0"/>
              <a:t>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37B051-85C1-4105-BF15-904A177E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506" y="4691249"/>
            <a:ext cx="6858000" cy="1655762"/>
          </a:xfrm>
        </p:spPr>
        <p:txBody>
          <a:bodyPr/>
          <a:lstStyle/>
          <a:p>
            <a:r>
              <a:rPr kumimoji="1" lang="ja-JP" altLang="en-US" dirty="0"/>
              <a:t>しゅくがわら地域包括支援センター</a:t>
            </a:r>
            <a:endParaRPr kumimoji="1" lang="en-US" altLang="ja-JP" dirty="0"/>
          </a:p>
          <a:p>
            <a:r>
              <a:rPr kumimoji="1" lang="ja-JP" altLang="en-US" dirty="0"/>
              <a:t>保健師　比嘉仁菜</a:t>
            </a:r>
          </a:p>
        </p:txBody>
      </p:sp>
    </p:spTree>
    <p:extLst>
      <p:ext uri="{BB962C8B-B14F-4D97-AF65-F5344CB8AC3E}">
        <p14:creationId xmlns:p14="http://schemas.microsoft.com/office/powerpoint/2010/main" val="139279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7862-B1E5-4A39-8F1F-93B5AEE3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病気</a:t>
            </a:r>
            <a:r>
              <a:rPr lang="ja-JP" altLang="en-US" dirty="0">
                <a:solidFill>
                  <a:schemeClr val="tx1"/>
                </a:solidFill>
              </a:rPr>
              <a:t>のリスク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0C1A0-63A8-49B2-9FCE-95B0EF1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74334"/>
            <a:ext cx="7543801" cy="4023360"/>
          </a:xfrm>
        </p:spPr>
        <p:txBody>
          <a:bodyPr/>
          <a:lstStyle/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</a:t>
            </a:r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狭心症、心筋梗塞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●脳梗塞、脳出血、くも膜下出血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●眼底出血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●腎硬化症、慢性腎臓病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●心不全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●大動脈瘤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139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7862-B1E5-4A39-8F1F-93B5AEE3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病気</a:t>
            </a:r>
            <a:r>
              <a:rPr lang="ja-JP" altLang="en-US" dirty="0">
                <a:solidFill>
                  <a:schemeClr val="tx1"/>
                </a:solidFill>
              </a:rPr>
              <a:t>のリスク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0C1A0-63A8-49B2-9FCE-95B0EF1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74334"/>
            <a:ext cx="7543801" cy="4023360"/>
          </a:xfrm>
        </p:spPr>
        <p:txBody>
          <a:bodyPr/>
          <a:lstStyle/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</a:t>
            </a:r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狭心症、心筋梗塞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●脳出血、脳梗塞、くも膜下出血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●眼底出血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●腎硬化症、慢性腎臓病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●心不全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●大動脈瘤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8970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7862-B1E5-4A39-8F1F-93B5AEE3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病気</a:t>
            </a:r>
            <a:r>
              <a:rPr lang="ja-JP" altLang="en-US" dirty="0">
                <a:solidFill>
                  <a:schemeClr val="tx1"/>
                </a:solidFill>
              </a:rPr>
              <a:t>のリスク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0C1A0-63A8-49B2-9FCE-95B0EF1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74334"/>
            <a:ext cx="7543801" cy="4023360"/>
          </a:xfrm>
        </p:spPr>
        <p:txBody>
          <a:bodyPr/>
          <a:lstStyle/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</a:t>
            </a:r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狭心症、心筋梗塞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●脳出血、脳梗塞、くも膜下出血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●眼底出血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</a:rPr>
              <a:t>●腎硬化症、慢性腎臓病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●心不全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●大動脈瘤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2300FB-D34E-42CF-9554-6FBACF68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79" y="1008848"/>
            <a:ext cx="3650381" cy="36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7862-B1E5-4A39-8F1F-93B5AEE3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病気</a:t>
            </a:r>
            <a:r>
              <a:rPr lang="ja-JP" altLang="en-US" dirty="0">
                <a:solidFill>
                  <a:schemeClr val="tx1"/>
                </a:solidFill>
              </a:rPr>
              <a:t>のリスク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0C1A0-63A8-49B2-9FCE-95B0EF1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74334"/>
            <a:ext cx="7543801" cy="4023360"/>
          </a:xfrm>
        </p:spPr>
        <p:txBody>
          <a:bodyPr/>
          <a:lstStyle/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</a:t>
            </a:r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狭心症、心筋梗塞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●脳出血、脳梗塞、くも膜下出血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●眼底出血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●腎硬化症、慢性腎臓病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●心不全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●大動脈瘤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B0EBF9-2810-4956-968D-40FA862A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37" y="3260558"/>
            <a:ext cx="2723949" cy="27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7862-B1E5-4A39-8F1F-93B5AEE3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病気</a:t>
            </a:r>
            <a:r>
              <a:rPr lang="ja-JP" altLang="en-US" dirty="0">
                <a:solidFill>
                  <a:schemeClr val="tx1"/>
                </a:solidFill>
              </a:rPr>
              <a:t>のリスク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0C1A0-63A8-49B2-9FCE-95B0EF1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74334"/>
            <a:ext cx="7543801" cy="4023360"/>
          </a:xfrm>
        </p:spPr>
        <p:txBody>
          <a:bodyPr/>
          <a:lstStyle/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</a:t>
            </a:r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狭心症、心筋梗塞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●脳出血、脳梗塞、くも膜下出血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●眼底出血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●腎硬化症、慢性腎臓病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●心不全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●動脈瘤</a:t>
            </a:r>
            <a:endParaRPr lang="en-US" altLang="ja-JP" sz="3600" dirty="0">
              <a:solidFill>
                <a:schemeClr val="tx1"/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420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929E4-A303-4942-A9E9-CE6ACCCD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それではどうしますか？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41F80C-2E7E-4B4E-B642-D0D32DE8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90903"/>
            <a:ext cx="7543801" cy="4023360"/>
          </a:xfrm>
        </p:spPr>
        <p:txBody>
          <a:bodyPr/>
          <a:lstStyle/>
          <a:p>
            <a:r>
              <a:rPr lang="ja-JP" altLang="en-US" sz="3200" dirty="0"/>
              <a:t>●定期的な通院、確実な服薬</a:t>
            </a:r>
            <a:endParaRPr kumimoji="1" lang="en-US" altLang="ja-JP" sz="3200" dirty="0"/>
          </a:p>
          <a:p>
            <a:r>
              <a:rPr kumimoji="1" lang="ja-JP" altLang="en-US" sz="3200" dirty="0"/>
              <a:t>●食習慣</a:t>
            </a:r>
            <a:r>
              <a:rPr lang="ja-JP" altLang="en-US" sz="3200" dirty="0"/>
              <a:t>の見直し</a:t>
            </a:r>
            <a:endParaRPr lang="en-US" altLang="ja-JP" sz="3200" dirty="0"/>
          </a:p>
          <a:p>
            <a:r>
              <a:rPr kumimoji="1" lang="ja-JP" altLang="en-US" sz="3200" dirty="0"/>
              <a:t>●適度な運動</a:t>
            </a:r>
            <a:endParaRPr kumimoji="1" lang="en-US" altLang="ja-JP" sz="3200" dirty="0"/>
          </a:p>
          <a:p>
            <a:r>
              <a:rPr lang="ja-JP" altLang="en-US" sz="3200" dirty="0"/>
              <a:t>●喫煙、飲酒</a:t>
            </a:r>
            <a:endParaRPr kumimoji="1" lang="en-US" altLang="ja-JP" sz="3200" dirty="0"/>
          </a:p>
          <a:p>
            <a:r>
              <a:rPr lang="ja-JP" altLang="en-US" sz="3200" dirty="0"/>
              <a:t>●ストレス</a:t>
            </a:r>
            <a:endParaRPr lang="en-US" altLang="ja-JP" sz="3200" dirty="0"/>
          </a:p>
          <a:p>
            <a:endParaRPr lang="en-US" altLang="ja-JP" sz="3200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068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15D3A8B-32DC-4932-A935-8B66541B6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3165"/>
            <a:ext cx="7543800" cy="3566160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ご清聴いただき</a:t>
            </a:r>
            <a:br>
              <a:rPr kumimoji="1" lang="en-US" altLang="ja-JP" sz="5400" dirty="0"/>
            </a:br>
            <a:r>
              <a:rPr kumimoji="1" lang="ja-JP" altLang="en-US" sz="5400" dirty="0"/>
              <a:t>ありがとうございました。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99599B60-DE34-47A5-BCA7-D5913D61DB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58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78540-A39E-43D9-B062-AFF1B8BB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稲田地区に特に多い高血圧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946111-E119-45B9-B2F4-0F742781D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/>
                </a:solidFill>
              </a:rPr>
              <a:t>●</a:t>
            </a:r>
            <a:r>
              <a:rPr kumimoji="1" lang="ja-JP" altLang="en-US" sz="3600" dirty="0">
                <a:solidFill>
                  <a:schemeClr val="tx1"/>
                </a:solidFill>
              </a:rPr>
              <a:t>血圧に関しての知識のおさらい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endParaRPr lang="en-US" altLang="ja-JP" sz="3600" dirty="0">
              <a:solidFill>
                <a:schemeClr val="tx1"/>
              </a:solidFill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</a:rPr>
              <a:t>●高血圧が身体に及ぼす影響</a:t>
            </a:r>
          </a:p>
        </p:txBody>
      </p:sp>
    </p:spTree>
    <p:extLst>
      <p:ext uri="{BB962C8B-B14F-4D97-AF65-F5344CB8AC3E}">
        <p14:creationId xmlns:p14="http://schemas.microsoft.com/office/powerpoint/2010/main" val="106860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C9578-9475-4CE2-92CC-5E170952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塩分と血圧の関係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4AA4F-1488-4E50-B9D0-C7D01513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220058"/>
            <a:ext cx="7886700" cy="4351338"/>
          </a:xfrm>
        </p:spPr>
        <p:txBody>
          <a:bodyPr/>
          <a:lstStyle/>
          <a:p>
            <a:r>
              <a:rPr kumimoji="1" lang="ja-JP" altLang="en-US" dirty="0"/>
              <a:t>●</a:t>
            </a:r>
            <a:r>
              <a:rPr kumimoji="1" lang="ja-JP" altLang="en-US" sz="4000" dirty="0"/>
              <a:t>なぜ塩分と高血圧が関係するのか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EB55B17-ECC2-4748-84ED-3C7FA79C1977}"/>
              </a:ext>
            </a:extLst>
          </p:cNvPr>
          <p:cNvSpPr/>
          <p:nvPr/>
        </p:nvSpPr>
        <p:spPr>
          <a:xfrm>
            <a:off x="331470" y="132735"/>
            <a:ext cx="8332470" cy="6135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9C9FFD2-23EF-4C5D-8FBD-6B81FF59334D}"/>
              </a:ext>
            </a:extLst>
          </p:cNvPr>
          <p:cNvGrpSpPr/>
          <p:nvPr/>
        </p:nvGrpSpPr>
        <p:grpSpPr>
          <a:xfrm>
            <a:off x="1600079" y="916750"/>
            <a:ext cx="5788862" cy="5088195"/>
            <a:chOff x="1600079" y="916750"/>
            <a:chExt cx="5788862" cy="5088195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89CBD1F9-5BF3-4A52-AFF0-066A923BF7D5}"/>
                </a:ext>
              </a:extLst>
            </p:cNvPr>
            <p:cNvSpPr/>
            <p:nvPr/>
          </p:nvSpPr>
          <p:spPr>
            <a:xfrm>
              <a:off x="1600079" y="916750"/>
              <a:ext cx="1652680" cy="16960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F2C7ACDC-82CF-43F5-9F98-2605F2EF1539}"/>
                </a:ext>
              </a:extLst>
            </p:cNvPr>
            <p:cNvSpPr/>
            <p:nvPr/>
          </p:nvSpPr>
          <p:spPr>
            <a:xfrm>
              <a:off x="1609788" y="2612815"/>
              <a:ext cx="1652680" cy="16960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62FEFFBD-6704-40B3-B5D1-9D9D2626723E}"/>
                </a:ext>
              </a:extLst>
            </p:cNvPr>
            <p:cNvSpPr/>
            <p:nvPr/>
          </p:nvSpPr>
          <p:spPr>
            <a:xfrm>
              <a:off x="1626931" y="4308880"/>
              <a:ext cx="1652680" cy="16960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494DBDE-4D77-47E9-91A0-251CAE12D2B9}"/>
                </a:ext>
              </a:extLst>
            </p:cNvPr>
            <p:cNvSpPr/>
            <p:nvPr/>
          </p:nvSpPr>
          <p:spPr>
            <a:xfrm>
              <a:off x="5736262" y="916750"/>
              <a:ext cx="1652679" cy="50734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FA3321B-61DE-4466-AC16-626A7418E1B8}"/>
                </a:ext>
              </a:extLst>
            </p:cNvPr>
            <p:cNvSpPr txBox="1"/>
            <p:nvPr/>
          </p:nvSpPr>
          <p:spPr>
            <a:xfrm>
              <a:off x="2057087" y="2898789"/>
              <a:ext cx="738664" cy="14206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3600" b="1" dirty="0"/>
                <a:t>細胞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83AB649-1F9C-4C96-AAB7-3D3C6D029C3D}"/>
                </a:ext>
              </a:extLst>
            </p:cNvPr>
            <p:cNvSpPr txBox="1"/>
            <p:nvPr/>
          </p:nvSpPr>
          <p:spPr>
            <a:xfrm>
              <a:off x="6193269" y="2967289"/>
              <a:ext cx="738664" cy="14206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3600" b="1" dirty="0"/>
                <a:t>血管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9911A7-F8D9-422A-8ECC-60C116DD585D}"/>
              </a:ext>
            </a:extLst>
          </p:cNvPr>
          <p:cNvSpPr txBox="1"/>
          <p:nvPr/>
        </p:nvSpPr>
        <p:spPr>
          <a:xfrm>
            <a:off x="4160811" y="2604282"/>
            <a:ext cx="677108" cy="1821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b="1" dirty="0"/>
              <a:t>組織間液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B745873-0342-45F8-B998-83685885A220}"/>
              </a:ext>
            </a:extLst>
          </p:cNvPr>
          <p:cNvSpPr/>
          <p:nvPr/>
        </p:nvSpPr>
        <p:spPr>
          <a:xfrm>
            <a:off x="1644982" y="195819"/>
            <a:ext cx="1539696" cy="6563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40</a:t>
            </a:r>
            <a:r>
              <a:rPr kumimoji="1" lang="ja-JP" altLang="en-US" sz="2800" dirty="0">
                <a:solidFill>
                  <a:schemeClr val="tx1"/>
                </a:solidFill>
              </a:rPr>
              <a:t>％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01200D4-F9DE-4695-9201-ADF92848515C}"/>
              </a:ext>
            </a:extLst>
          </p:cNvPr>
          <p:cNvSpPr/>
          <p:nvPr/>
        </p:nvSpPr>
        <p:spPr>
          <a:xfrm>
            <a:off x="3653562" y="195819"/>
            <a:ext cx="1539696" cy="6563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15</a:t>
            </a:r>
            <a:r>
              <a:rPr kumimoji="1" lang="ja-JP" altLang="en-US" sz="2800" dirty="0">
                <a:solidFill>
                  <a:schemeClr val="tx1"/>
                </a:solidFill>
              </a:rPr>
              <a:t>％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80D8CCCF-E726-40AE-B822-48D444EFAE5E}"/>
              </a:ext>
            </a:extLst>
          </p:cNvPr>
          <p:cNvSpPr/>
          <p:nvPr/>
        </p:nvSpPr>
        <p:spPr>
          <a:xfrm>
            <a:off x="5694230" y="183468"/>
            <a:ext cx="1539696" cy="6563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5</a:t>
            </a:r>
            <a:r>
              <a:rPr kumimoji="1" lang="ja-JP" altLang="en-US" sz="2800" dirty="0">
                <a:solidFill>
                  <a:schemeClr val="tx1"/>
                </a:solidFill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8D04591-1E50-4B7D-9F63-7471AEE6CD52}"/>
              </a:ext>
            </a:extLst>
          </p:cNvPr>
          <p:cNvSpPr txBox="1"/>
          <p:nvPr/>
        </p:nvSpPr>
        <p:spPr>
          <a:xfrm>
            <a:off x="307029" y="250032"/>
            <a:ext cx="1293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水分量</a:t>
            </a:r>
            <a:endParaRPr kumimoji="1" lang="en-US" altLang="ja-JP" sz="2800" dirty="0"/>
          </a:p>
          <a:p>
            <a:r>
              <a:rPr kumimoji="1" lang="ja-JP" altLang="en-US" sz="2800" dirty="0"/>
              <a:t>全体</a:t>
            </a:r>
            <a:r>
              <a:rPr kumimoji="1" lang="en-US" altLang="ja-JP" sz="2800" dirty="0"/>
              <a:t>60</a:t>
            </a:r>
            <a:r>
              <a:rPr kumimoji="1" lang="ja-JP" altLang="en-US" sz="2800" dirty="0"/>
              <a:t>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67B75F-3F1E-4253-BDA8-29C422392979}"/>
              </a:ext>
            </a:extLst>
          </p:cNvPr>
          <p:cNvSpPr txBox="1"/>
          <p:nvPr/>
        </p:nvSpPr>
        <p:spPr>
          <a:xfrm>
            <a:off x="1650063" y="5377300"/>
            <a:ext cx="167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2060"/>
                </a:solidFill>
              </a:rPr>
              <a:t>細胞内液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8DCFA27-79D1-4564-9DAE-C50C0D703F0B}"/>
              </a:ext>
            </a:extLst>
          </p:cNvPr>
          <p:cNvGrpSpPr/>
          <p:nvPr/>
        </p:nvGrpSpPr>
        <p:grpSpPr>
          <a:xfrm>
            <a:off x="3352727" y="5418030"/>
            <a:ext cx="4064662" cy="523220"/>
            <a:chOff x="3315530" y="5418030"/>
            <a:chExt cx="4064662" cy="523220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0434652-C4D7-43A6-B3B3-6506119FEAEB}"/>
                </a:ext>
              </a:extLst>
            </p:cNvPr>
            <p:cNvSpPr txBox="1"/>
            <p:nvPr/>
          </p:nvSpPr>
          <p:spPr>
            <a:xfrm>
              <a:off x="4160811" y="5418030"/>
              <a:ext cx="1679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002060"/>
                  </a:solidFill>
                </a:rPr>
                <a:t>細胞外液</a:t>
              </a:r>
            </a:p>
          </p:txBody>
        </p: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4B4FA201-FF77-491D-BAD0-968FE2998BDB}"/>
                </a:ext>
              </a:extLst>
            </p:cNvPr>
            <p:cNvSpPr/>
            <p:nvPr/>
          </p:nvSpPr>
          <p:spPr>
            <a:xfrm>
              <a:off x="5763114" y="5496643"/>
              <a:ext cx="1617078" cy="365994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矢印: 右 23">
              <a:extLst>
                <a:ext uri="{FF2B5EF4-FFF2-40B4-BE49-F238E27FC236}">
                  <a16:creationId xmlns:a16="http://schemas.microsoft.com/office/drawing/2014/main" id="{D6496AA9-B83D-49AF-A750-6BE11B39A4B8}"/>
                </a:ext>
              </a:extLst>
            </p:cNvPr>
            <p:cNvSpPr/>
            <p:nvPr/>
          </p:nvSpPr>
          <p:spPr>
            <a:xfrm rot="10800000">
              <a:off x="3315530" y="5483097"/>
              <a:ext cx="910896" cy="365994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0D32AD9-F316-459B-B345-DE297095F210}"/>
              </a:ext>
            </a:extLst>
          </p:cNvPr>
          <p:cNvGrpSpPr/>
          <p:nvPr/>
        </p:nvGrpSpPr>
        <p:grpSpPr>
          <a:xfrm>
            <a:off x="1600079" y="1211080"/>
            <a:ext cx="1681211" cy="4205205"/>
            <a:chOff x="1600079" y="1211080"/>
            <a:chExt cx="1681211" cy="4205205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E99575A0-DF7A-44A5-B561-67F0BA2104BC}"/>
                </a:ext>
              </a:extLst>
            </p:cNvPr>
            <p:cNvSpPr/>
            <p:nvPr/>
          </p:nvSpPr>
          <p:spPr>
            <a:xfrm>
              <a:off x="2484202" y="1211080"/>
              <a:ext cx="588348" cy="57029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b="1" dirty="0">
                  <a:solidFill>
                    <a:schemeClr val="tx1"/>
                  </a:solidFill>
                </a:rPr>
                <a:t>K</a:t>
              </a:r>
              <a:endParaRPr kumimoji="1" lang="ja-JP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86F3E37-575B-406A-953E-7341B1529AFB}"/>
                </a:ext>
              </a:extLst>
            </p:cNvPr>
            <p:cNvSpPr/>
            <p:nvPr/>
          </p:nvSpPr>
          <p:spPr>
            <a:xfrm>
              <a:off x="1600079" y="2620906"/>
              <a:ext cx="588348" cy="57029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b="1" dirty="0">
                  <a:solidFill>
                    <a:schemeClr val="tx1"/>
                  </a:solidFill>
                </a:rPr>
                <a:t>K</a:t>
              </a:r>
              <a:endParaRPr kumimoji="1" lang="ja-JP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CB5E886E-0DE9-4397-BB23-B1DC66A98D9C}"/>
                </a:ext>
              </a:extLst>
            </p:cNvPr>
            <p:cNvSpPr/>
            <p:nvPr/>
          </p:nvSpPr>
          <p:spPr>
            <a:xfrm>
              <a:off x="2692942" y="4845987"/>
              <a:ext cx="588348" cy="57029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b="1" dirty="0">
                  <a:solidFill>
                    <a:schemeClr val="tx1"/>
                  </a:solidFill>
                </a:rPr>
                <a:t>K</a:t>
              </a:r>
              <a:endParaRPr kumimoji="1" lang="ja-JP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F6ED2CE-A039-4620-AD27-66A26E5907A3}"/>
              </a:ext>
            </a:extLst>
          </p:cNvPr>
          <p:cNvGrpSpPr/>
          <p:nvPr/>
        </p:nvGrpSpPr>
        <p:grpSpPr>
          <a:xfrm>
            <a:off x="3670856" y="1409025"/>
            <a:ext cx="3539028" cy="3766309"/>
            <a:chOff x="3670856" y="1409025"/>
            <a:chExt cx="3539028" cy="3766309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26A628A5-2DC4-43CA-843E-B4E7C7EF960A}"/>
                </a:ext>
              </a:extLst>
            </p:cNvPr>
            <p:cNvSpPr/>
            <p:nvPr/>
          </p:nvSpPr>
          <p:spPr>
            <a:xfrm>
              <a:off x="3670856" y="1660360"/>
              <a:ext cx="799188" cy="48000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Na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C7F357DF-000A-4DBE-9DAC-FDF0FB90F9D4}"/>
                </a:ext>
              </a:extLst>
            </p:cNvPr>
            <p:cNvSpPr/>
            <p:nvPr/>
          </p:nvSpPr>
          <p:spPr>
            <a:xfrm>
              <a:off x="4620147" y="4695332"/>
              <a:ext cx="799188" cy="48000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Na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907804A4-4E05-4D3C-8031-A6B5E5C6E74B}"/>
                </a:ext>
              </a:extLst>
            </p:cNvPr>
            <p:cNvSpPr/>
            <p:nvPr/>
          </p:nvSpPr>
          <p:spPr>
            <a:xfrm>
              <a:off x="6410696" y="1409025"/>
              <a:ext cx="799188" cy="48000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Na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E8BA3EB-9E37-499A-9328-D34D86E4DE5B}"/>
              </a:ext>
            </a:extLst>
          </p:cNvPr>
          <p:cNvGrpSpPr/>
          <p:nvPr/>
        </p:nvGrpSpPr>
        <p:grpSpPr>
          <a:xfrm>
            <a:off x="1666213" y="1852531"/>
            <a:ext cx="1586546" cy="3180196"/>
            <a:chOff x="1654076" y="1764782"/>
            <a:chExt cx="1586546" cy="3180196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7F21B08D-10C2-4C63-A4E6-A04043794E92}"/>
                </a:ext>
              </a:extLst>
            </p:cNvPr>
            <p:cNvSpPr/>
            <p:nvPr/>
          </p:nvSpPr>
          <p:spPr>
            <a:xfrm>
              <a:off x="1906829" y="1764782"/>
              <a:ext cx="588348" cy="5702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水</a:t>
              </a: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9DCC6855-7D12-4738-BEE2-978C68EF8F0E}"/>
                </a:ext>
              </a:extLst>
            </p:cNvPr>
            <p:cNvSpPr/>
            <p:nvPr/>
          </p:nvSpPr>
          <p:spPr>
            <a:xfrm>
              <a:off x="1654076" y="4374680"/>
              <a:ext cx="588348" cy="5702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水</a:t>
              </a:r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D113F3F9-403A-451D-9CD1-A62CD9456F65}"/>
                </a:ext>
              </a:extLst>
            </p:cNvPr>
            <p:cNvSpPr/>
            <p:nvPr/>
          </p:nvSpPr>
          <p:spPr>
            <a:xfrm>
              <a:off x="2652274" y="3745335"/>
              <a:ext cx="588348" cy="5702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水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13BEA54-D6DE-40FD-AB5B-F6F7D8BE9420}"/>
              </a:ext>
            </a:extLst>
          </p:cNvPr>
          <p:cNvGrpSpPr/>
          <p:nvPr/>
        </p:nvGrpSpPr>
        <p:grpSpPr>
          <a:xfrm>
            <a:off x="3539456" y="1152049"/>
            <a:ext cx="1792492" cy="3558382"/>
            <a:chOff x="3539456" y="1152049"/>
            <a:chExt cx="1792492" cy="3558382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7B36BBB2-8DEC-4A85-B8F9-F29EB5080F2C}"/>
                </a:ext>
              </a:extLst>
            </p:cNvPr>
            <p:cNvSpPr/>
            <p:nvPr/>
          </p:nvSpPr>
          <p:spPr>
            <a:xfrm>
              <a:off x="4743600" y="1152049"/>
              <a:ext cx="588348" cy="5702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水</a:t>
              </a: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36BA981-C209-476E-A662-300F188212C0}"/>
                </a:ext>
              </a:extLst>
            </p:cNvPr>
            <p:cNvSpPr/>
            <p:nvPr/>
          </p:nvSpPr>
          <p:spPr>
            <a:xfrm>
              <a:off x="3539456" y="4140133"/>
              <a:ext cx="588348" cy="5702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水</a:t>
              </a:r>
            </a:p>
          </p:txBody>
        </p:sp>
      </p:grpSp>
      <p:sp>
        <p:nvSpPr>
          <p:cNvPr id="39" name="楕円 38">
            <a:extLst>
              <a:ext uri="{FF2B5EF4-FFF2-40B4-BE49-F238E27FC236}">
                <a16:creationId xmlns:a16="http://schemas.microsoft.com/office/drawing/2014/main" id="{CA661EF2-E030-4AE3-BFEF-5A0BCE7BAEBD}"/>
              </a:ext>
            </a:extLst>
          </p:cNvPr>
          <p:cNvSpPr/>
          <p:nvPr/>
        </p:nvSpPr>
        <p:spPr>
          <a:xfrm>
            <a:off x="5978485" y="2265464"/>
            <a:ext cx="588348" cy="57029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水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88D86F22-0824-45C8-8A6C-D6DBB6BD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28" y="414065"/>
            <a:ext cx="4858810" cy="485881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82551522-7C8A-46D3-85ED-2B00165C0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76" y="788953"/>
            <a:ext cx="4959718" cy="495971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DDE4867-679A-494D-BAB8-673C6DA41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240" y="132735"/>
            <a:ext cx="6714762" cy="6311857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741D176-6226-4981-A1F8-B664E769348B}"/>
              </a:ext>
            </a:extLst>
          </p:cNvPr>
          <p:cNvGrpSpPr/>
          <p:nvPr/>
        </p:nvGrpSpPr>
        <p:grpSpPr>
          <a:xfrm>
            <a:off x="4702012" y="2104888"/>
            <a:ext cx="2497769" cy="3151504"/>
            <a:chOff x="4689513" y="2106554"/>
            <a:chExt cx="2497769" cy="3151504"/>
          </a:xfrm>
        </p:grpSpPr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D7F6CC25-8B16-4CDD-9893-11D2D4DE60A5}"/>
                </a:ext>
              </a:extLst>
            </p:cNvPr>
            <p:cNvSpPr/>
            <p:nvPr/>
          </p:nvSpPr>
          <p:spPr>
            <a:xfrm>
              <a:off x="6403326" y="4826383"/>
              <a:ext cx="783956" cy="4316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Na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1FB0DBF1-F266-4A79-90AF-B6D395BA428D}"/>
                </a:ext>
              </a:extLst>
            </p:cNvPr>
            <p:cNvSpPr/>
            <p:nvPr/>
          </p:nvSpPr>
          <p:spPr>
            <a:xfrm>
              <a:off x="4689513" y="2106554"/>
              <a:ext cx="783956" cy="4316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Na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C5B5D19E-5421-4CF0-9822-47085F461349}"/>
                </a:ext>
              </a:extLst>
            </p:cNvPr>
            <p:cNvSpPr/>
            <p:nvPr/>
          </p:nvSpPr>
          <p:spPr>
            <a:xfrm>
              <a:off x="5834471" y="3989280"/>
              <a:ext cx="783956" cy="4316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Na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8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38282 0.0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 animBg="1"/>
      <p:bldP spid="17" grpId="0" animBg="1"/>
      <p:bldP spid="18" grpId="0" animBg="1"/>
      <p:bldP spid="19" grpId="0"/>
      <p:bldP spid="21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36FDA-B631-4503-B440-0C277E40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そもそも血圧って何？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38F878-D221-4B1B-B9DB-1C4E0E9C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0058"/>
            <a:ext cx="7886700" cy="4351338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●血液が血管にかける圧力</a:t>
            </a:r>
            <a:endParaRPr lang="en-US" altLang="ja-JP" sz="3200" dirty="0"/>
          </a:p>
          <a:p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AD47D0-D77D-446E-BE75-416DBBC0936D}"/>
              </a:ext>
            </a:extLst>
          </p:cNvPr>
          <p:cNvSpPr/>
          <p:nvPr/>
        </p:nvSpPr>
        <p:spPr>
          <a:xfrm>
            <a:off x="750768" y="2964581"/>
            <a:ext cx="7886700" cy="25988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血管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1713586-9DD4-4D51-9261-18140F8C3A37}"/>
              </a:ext>
            </a:extLst>
          </p:cNvPr>
          <p:cNvGrpSpPr/>
          <p:nvPr/>
        </p:nvGrpSpPr>
        <p:grpSpPr>
          <a:xfrm>
            <a:off x="1925052" y="3156476"/>
            <a:ext cx="5647072" cy="2281800"/>
            <a:chOff x="1467852" y="3204600"/>
            <a:chExt cx="5647072" cy="2281800"/>
          </a:xfrm>
        </p:grpSpPr>
        <p:sp>
          <p:nvSpPr>
            <p:cNvPr id="5" name="矢印: 下 4">
              <a:extLst>
                <a:ext uri="{FF2B5EF4-FFF2-40B4-BE49-F238E27FC236}">
                  <a16:creationId xmlns:a16="http://schemas.microsoft.com/office/drawing/2014/main" id="{2B19DA19-9B83-4251-A185-BB1176B117A0}"/>
                </a:ext>
              </a:extLst>
            </p:cNvPr>
            <p:cNvSpPr/>
            <p:nvPr/>
          </p:nvSpPr>
          <p:spPr>
            <a:xfrm>
              <a:off x="1467852" y="4499811"/>
              <a:ext cx="1118937" cy="98658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矢印: 下 5">
              <a:extLst>
                <a:ext uri="{FF2B5EF4-FFF2-40B4-BE49-F238E27FC236}">
                  <a16:creationId xmlns:a16="http://schemas.microsoft.com/office/drawing/2014/main" id="{3FC47BC7-6A84-4302-AA6B-3A8C0F4D4460}"/>
                </a:ext>
              </a:extLst>
            </p:cNvPr>
            <p:cNvSpPr/>
            <p:nvPr/>
          </p:nvSpPr>
          <p:spPr>
            <a:xfrm>
              <a:off x="4432132" y="4499810"/>
              <a:ext cx="1118937" cy="98658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矢印: 下 6">
              <a:extLst>
                <a:ext uri="{FF2B5EF4-FFF2-40B4-BE49-F238E27FC236}">
                  <a16:creationId xmlns:a16="http://schemas.microsoft.com/office/drawing/2014/main" id="{0AEE8198-440E-4826-97BB-794A1F213512}"/>
                </a:ext>
              </a:extLst>
            </p:cNvPr>
            <p:cNvSpPr/>
            <p:nvPr/>
          </p:nvSpPr>
          <p:spPr>
            <a:xfrm rot="10800000">
              <a:off x="2847724" y="3204600"/>
              <a:ext cx="1118937" cy="98658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1E623423-F576-4905-A1D0-6854023194E3}"/>
                </a:ext>
              </a:extLst>
            </p:cNvPr>
            <p:cNvSpPr/>
            <p:nvPr/>
          </p:nvSpPr>
          <p:spPr>
            <a:xfrm rot="10800000">
              <a:off x="5995987" y="3204601"/>
              <a:ext cx="1118937" cy="98658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08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C66589-3396-4E1D-9731-3E0B832D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そもそも血圧って何？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87B66D-A9D3-4608-90CB-A485A7962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74334"/>
            <a:ext cx="7543801" cy="402336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●収縮期血圧と拡張期血圧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6DA141-1845-43D8-8CA0-EE0150D65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701591"/>
            <a:ext cx="7620000" cy="35242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896D7E-429B-4798-8879-E93498DE4F56}"/>
              </a:ext>
            </a:extLst>
          </p:cNvPr>
          <p:cNvSpPr txBox="1"/>
          <p:nvPr/>
        </p:nvSpPr>
        <p:spPr>
          <a:xfrm>
            <a:off x="5960044" y="1799475"/>
            <a:ext cx="2622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rgbClr val="002060"/>
                </a:solidFill>
              </a:rPr>
              <a:t>120/70</a:t>
            </a:r>
            <a:endParaRPr kumimoji="1" lang="ja-JP" alt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429F98-66FD-46C1-8E16-058531B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高血圧なぜおこる？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282886-C95A-4ACE-A1BC-56C4CEA2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38" y="2230744"/>
            <a:ext cx="8112894" cy="402336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600" b="1" dirty="0">
                <a:solidFill>
                  <a:srgbClr val="C00000"/>
                </a:solidFill>
              </a:rPr>
              <a:t>血管の柔軟性</a:t>
            </a:r>
            <a:endParaRPr lang="en-US" altLang="ja-JP" sz="3200" dirty="0"/>
          </a:p>
          <a:p>
            <a:r>
              <a:rPr kumimoji="1" lang="ja-JP" altLang="en-US" sz="3200" dirty="0"/>
              <a:t>血管が柔らかい　→　圧力調整　→　血圧安定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血管が硬い　→　圧力調整困難　→　高血圧</a:t>
            </a:r>
            <a:endParaRPr kumimoji="1" lang="ja-JP" altLang="en-US" sz="2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658C789-3F42-4C61-8564-72058BB6D6C1}"/>
              </a:ext>
            </a:extLst>
          </p:cNvPr>
          <p:cNvSpPr/>
          <p:nvPr/>
        </p:nvSpPr>
        <p:spPr>
          <a:xfrm>
            <a:off x="1358365" y="2877075"/>
            <a:ext cx="6232358" cy="1913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加齢とともに血管の柔軟性低下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5D0A02-85C1-494A-9BD5-40A821267BFE}"/>
              </a:ext>
            </a:extLst>
          </p:cNvPr>
          <p:cNvSpPr txBox="1"/>
          <p:nvPr/>
        </p:nvSpPr>
        <p:spPr>
          <a:xfrm>
            <a:off x="3814010" y="2194647"/>
            <a:ext cx="45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C00000"/>
                </a:solidFill>
              </a:rPr>
              <a:t>の低下　→　動脈硬化</a:t>
            </a:r>
          </a:p>
        </p:txBody>
      </p:sp>
    </p:spTree>
    <p:extLst>
      <p:ext uri="{BB962C8B-B14F-4D97-AF65-F5344CB8AC3E}">
        <p14:creationId xmlns:p14="http://schemas.microsoft.com/office/powerpoint/2010/main" val="37873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A785F-0250-4014-8601-A7697683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高血圧なぜ起こる？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E5FF7-8321-46BD-9F13-C57098D7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254808"/>
            <a:ext cx="7543801" cy="4023360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●粥状動脈硬化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24A707-D5EC-4D0A-BA48-93BB10A205AE}"/>
              </a:ext>
            </a:extLst>
          </p:cNvPr>
          <p:cNvSpPr/>
          <p:nvPr/>
        </p:nvSpPr>
        <p:spPr>
          <a:xfrm>
            <a:off x="651510" y="3242109"/>
            <a:ext cx="7886700" cy="25988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血管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5C61CB-9BFF-4629-9D84-F064894129F4}"/>
              </a:ext>
            </a:extLst>
          </p:cNvPr>
          <p:cNvSpPr/>
          <p:nvPr/>
        </p:nvSpPr>
        <p:spPr>
          <a:xfrm>
            <a:off x="651510" y="3152274"/>
            <a:ext cx="7886700" cy="1251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C1DF40-4181-49D1-8C67-6C76C38A72B1}"/>
              </a:ext>
            </a:extLst>
          </p:cNvPr>
          <p:cNvSpPr/>
          <p:nvPr/>
        </p:nvSpPr>
        <p:spPr>
          <a:xfrm>
            <a:off x="651510" y="5812055"/>
            <a:ext cx="7886700" cy="1251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A1F0361C-A37A-4DA6-B06E-8EDC0395EA1B}"/>
              </a:ext>
            </a:extLst>
          </p:cNvPr>
          <p:cNvSpPr/>
          <p:nvPr/>
        </p:nvSpPr>
        <p:spPr>
          <a:xfrm>
            <a:off x="4111791" y="5117642"/>
            <a:ext cx="1588168" cy="1264564"/>
          </a:xfrm>
          <a:prstGeom prst="mathMultiply">
            <a:avLst>
              <a:gd name="adj1" fmla="val 9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1BDAA5D-570C-44F1-BA55-361A728B17E4}"/>
              </a:ext>
            </a:extLst>
          </p:cNvPr>
          <p:cNvSpPr/>
          <p:nvPr/>
        </p:nvSpPr>
        <p:spPr>
          <a:xfrm>
            <a:off x="4394534" y="3803473"/>
            <a:ext cx="1022683" cy="9260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LDL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CACD6EB-87DF-4930-A114-5CA8BF70AE8B}"/>
              </a:ext>
            </a:extLst>
          </p:cNvPr>
          <p:cNvGrpSpPr/>
          <p:nvPr/>
        </p:nvGrpSpPr>
        <p:grpSpPr>
          <a:xfrm>
            <a:off x="1797717" y="5136236"/>
            <a:ext cx="6216316" cy="1265636"/>
            <a:chOff x="1797717" y="5136236"/>
            <a:chExt cx="6216316" cy="1265636"/>
          </a:xfrm>
        </p:grpSpPr>
        <p:sp>
          <p:nvSpPr>
            <p:cNvPr id="11" name="乗算記号 10">
              <a:extLst>
                <a:ext uri="{FF2B5EF4-FFF2-40B4-BE49-F238E27FC236}">
                  <a16:creationId xmlns:a16="http://schemas.microsoft.com/office/drawing/2014/main" id="{3BCBCE48-1259-44F9-863B-D4CD6EC76E5A}"/>
                </a:ext>
              </a:extLst>
            </p:cNvPr>
            <p:cNvSpPr/>
            <p:nvPr/>
          </p:nvSpPr>
          <p:spPr>
            <a:xfrm>
              <a:off x="1797717" y="5136236"/>
              <a:ext cx="1588168" cy="1264564"/>
            </a:xfrm>
            <a:prstGeom prst="mathMultiply">
              <a:avLst>
                <a:gd name="adj1" fmla="val 92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乗算記号 11">
              <a:extLst>
                <a:ext uri="{FF2B5EF4-FFF2-40B4-BE49-F238E27FC236}">
                  <a16:creationId xmlns:a16="http://schemas.microsoft.com/office/drawing/2014/main" id="{F3035047-0466-4997-B663-B61E7B198F5F}"/>
                </a:ext>
              </a:extLst>
            </p:cNvPr>
            <p:cNvSpPr/>
            <p:nvPr/>
          </p:nvSpPr>
          <p:spPr>
            <a:xfrm>
              <a:off x="6425865" y="5137308"/>
              <a:ext cx="1588168" cy="1264564"/>
            </a:xfrm>
            <a:prstGeom prst="mathMultiply">
              <a:avLst>
                <a:gd name="adj1" fmla="val 92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楕円 13">
            <a:extLst>
              <a:ext uri="{FF2B5EF4-FFF2-40B4-BE49-F238E27FC236}">
                <a16:creationId xmlns:a16="http://schemas.microsoft.com/office/drawing/2014/main" id="{A5C91413-46DF-4465-8FE2-C058F90D3588}"/>
              </a:ext>
            </a:extLst>
          </p:cNvPr>
          <p:cNvSpPr/>
          <p:nvPr/>
        </p:nvSpPr>
        <p:spPr>
          <a:xfrm>
            <a:off x="4330868" y="5108970"/>
            <a:ext cx="1022683" cy="92603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LDL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49AF83C-5C3D-4B60-A655-2D10FCF6B680}"/>
              </a:ext>
            </a:extLst>
          </p:cNvPr>
          <p:cNvGrpSpPr/>
          <p:nvPr/>
        </p:nvGrpSpPr>
        <p:grpSpPr>
          <a:xfrm>
            <a:off x="2102019" y="3701028"/>
            <a:ext cx="5480380" cy="947263"/>
            <a:chOff x="2165686" y="3745052"/>
            <a:chExt cx="5480380" cy="947263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F7C926B4-3D05-4B9C-9108-76B8B051B8B0}"/>
                </a:ext>
              </a:extLst>
            </p:cNvPr>
            <p:cNvSpPr/>
            <p:nvPr/>
          </p:nvSpPr>
          <p:spPr>
            <a:xfrm>
              <a:off x="6623383" y="3745052"/>
              <a:ext cx="1022683" cy="92603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LDL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654FAE5D-B8AC-4FA0-B728-1E6528306A68}"/>
                </a:ext>
              </a:extLst>
            </p:cNvPr>
            <p:cNvSpPr/>
            <p:nvPr/>
          </p:nvSpPr>
          <p:spPr>
            <a:xfrm>
              <a:off x="2165686" y="3766285"/>
              <a:ext cx="1022683" cy="92603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1"/>
                  </a:solidFill>
                </a:rPr>
                <a:t>LDL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部分円 12">
            <a:extLst>
              <a:ext uri="{FF2B5EF4-FFF2-40B4-BE49-F238E27FC236}">
                <a16:creationId xmlns:a16="http://schemas.microsoft.com/office/drawing/2014/main" id="{D995A4D0-70D8-4868-B858-7934941354B4}"/>
              </a:ext>
            </a:extLst>
          </p:cNvPr>
          <p:cNvSpPr/>
          <p:nvPr/>
        </p:nvSpPr>
        <p:spPr>
          <a:xfrm rot="4589901">
            <a:off x="1924551" y="4174786"/>
            <a:ext cx="878305" cy="800902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部分円 16">
            <a:extLst>
              <a:ext uri="{FF2B5EF4-FFF2-40B4-BE49-F238E27FC236}">
                <a16:creationId xmlns:a16="http://schemas.microsoft.com/office/drawing/2014/main" id="{6614B5FF-02A8-42F2-8BCA-2EA9CC7DC8CF}"/>
              </a:ext>
            </a:extLst>
          </p:cNvPr>
          <p:cNvSpPr/>
          <p:nvPr/>
        </p:nvSpPr>
        <p:spPr>
          <a:xfrm rot="4589901">
            <a:off x="4027725" y="5124992"/>
            <a:ext cx="878305" cy="800902"/>
          </a:xfrm>
          <a:prstGeom prst="pi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624D6D2-E7E2-4122-86D8-F26244D9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67" y="1180773"/>
            <a:ext cx="7042489" cy="60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56 -0.02014 L -0.13056 -0.02014 C -0.07448 -0.02014 -0.00556 0.0375 -0.00556 0.08449 L -0.00556 0.18935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22899 0.13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00486 0.214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  <p:bldP spid="8" grpId="2" animBg="1"/>
      <p:bldP spid="14" grpId="0" animBg="1"/>
      <p:bldP spid="13" grpId="0" animBg="1"/>
      <p:bldP spid="13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7862-B1E5-4A39-8F1F-93B5AEE3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高血圧と病気</a:t>
            </a:r>
            <a:r>
              <a:rPr lang="ja-JP" altLang="en-US" dirty="0"/>
              <a:t>のリスク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0C1A0-63A8-49B2-9FCE-95B0EF1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74334"/>
            <a:ext cx="7543801" cy="4023360"/>
          </a:xfrm>
        </p:spPr>
        <p:txBody>
          <a:bodyPr/>
          <a:lstStyle/>
          <a:p>
            <a:r>
              <a:rPr lang="ja-JP" altLang="en-US" sz="3600" dirty="0"/>
              <a:t>●</a:t>
            </a:r>
            <a:r>
              <a:rPr kumimoji="1" lang="ja-JP" altLang="en-US" sz="3600" dirty="0"/>
              <a:t>狭心症、心筋梗塞</a:t>
            </a:r>
            <a:endParaRPr kumimoji="1" lang="en-US" altLang="ja-JP" sz="3600" dirty="0"/>
          </a:p>
          <a:p>
            <a:r>
              <a:rPr lang="ja-JP" altLang="en-US" sz="3600" dirty="0"/>
              <a:t>●脳出血、脳梗塞、くも膜下出血</a:t>
            </a:r>
            <a:endParaRPr lang="en-US" altLang="ja-JP" sz="3600" dirty="0"/>
          </a:p>
          <a:p>
            <a:r>
              <a:rPr lang="ja-JP" altLang="en-US" sz="3600" dirty="0"/>
              <a:t>●眼底出血</a:t>
            </a:r>
            <a:endParaRPr lang="en-US" altLang="ja-JP" sz="3600" dirty="0"/>
          </a:p>
          <a:p>
            <a:r>
              <a:rPr kumimoji="1" lang="ja-JP" altLang="en-US" sz="3600" dirty="0"/>
              <a:t>●腎硬化症、慢性腎臓病</a:t>
            </a:r>
            <a:endParaRPr kumimoji="1" lang="en-US" altLang="ja-JP" sz="3600" dirty="0"/>
          </a:p>
          <a:p>
            <a:r>
              <a:rPr lang="ja-JP" altLang="en-US" sz="3600" dirty="0"/>
              <a:t>●心不全</a:t>
            </a:r>
            <a:endParaRPr lang="en-US" altLang="ja-JP" sz="3600" dirty="0"/>
          </a:p>
          <a:p>
            <a:r>
              <a:rPr lang="ja-JP" altLang="en-US" sz="3600" dirty="0"/>
              <a:t>●大動脈瘤</a:t>
            </a:r>
            <a:endParaRPr lang="en-US" altLang="ja-JP" sz="3600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636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7862-B1E5-4A39-8F1F-93B5AEE3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病気</a:t>
            </a:r>
            <a:r>
              <a:rPr lang="ja-JP" altLang="en-US" dirty="0">
                <a:solidFill>
                  <a:schemeClr val="tx1"/>
                </a:solidFill>
              </a:rPr>
              <a:t>のリスク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0C1A0-63A8-49B2-9FCE-95B0EF1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74334"/>
            <a:ext cx="7543801" cy="402336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/>
                </a:solidFill>
              </a:rPr>
              <a:t>●</a:t>
            </a:r>
            <a:r>
              <a:rPr kumimoji="1" lang="ja-JP" altLang="en-US" sz="3600" dirty="0">
                <a:solidFill>
                  <a:schemeClr val="tx1"/>
                </a:solidFill>
              </a:rPr>
              <a:t>狭心症、心筋梗塞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●脳出血、脳梗塞、くも膜下出血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●眼底出血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●腎硬化症、慢性腎臓病</a:t>
            </a:r>
            <a:endParaRPr kumimoji="1"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●心不全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●大動脈瘤</a:t>
            </a:r>
            <a:endParaRPr lang="en-US" altLang="ja-JP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CC1B83-DA67-4C9B-ADB2-A607ED6A40BB}"/>
              </a:ext>
            </a:extLst>
          </p:cNvPr>
          <p:cNvSpPr/>
          <p:nvPr/>
        </p:nvSpPr>
        <p:spPr>
          <a:xfrm>
            <a:off x="553451" y="2695074"/>
            <a:ext cx="8037095" cy="33785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352C083-57D8-43AC-9091-95C45503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02" y="2526631"/>
            <a:ext cx="5839481" cy="49825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0DEC3D-CA2C-4EF4-82F4-CCB38D26AD66}"/>
              </a:ext>
            </a:extLst>
          </p:cNvPr>
          <p:cNvSpPr txBox="1"/>
          <p:nvPr/>
        </p:nvSpPr>
        <p:spPr>
          <a:xfrm>
            <a:off x="1285087" y="3167390"/>
            <a:ext cx="616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心臓に酸素や栄養を送る血管（冠動脈）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FAD76B1-1060-4C6F-A8C2-B37DA9B8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42" y="145289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1076</TotalTime>
  <Words>433</Words>
  <Application>Microsoft Office PowerPoint</Application>
  <PresentationFormat>画面に合わせる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游ゴシック</vt:lpstr>
      <vt:lpstr>Calibri</vt:lpstr>
      <vt:lpstr>Calibri Light</vt:lpstr>
      <vt:lpstr>レトロスペクト</vt:lpstr>
      <vt:lpstr>高血圧について</vt:lpstr>
      <vt:lpstr>稲田地区に特に多い高血圧</vt:lpstr>
      <vt:lpstr>塩分と血圧の関係</vt:lpstr>
      <vt:lpstr>そもそも血圧って何？</vt:lpstr>
      <vt:lpstr>そもそも血圧って何？</vt:lpstr>
      <vt:lpstr>高血圧なぜおこる？</vt:lpstr>
      <vt:lpstr>高血圧なぜ起こる？</vt:lpstr>
      <vt:lpstr>高血圧と病気のリスク</vt:lpstr>
      <vt:lpstr>病気のリスク</vt:lpstr>
      <vt:lpstr>病気のリスク</vt:lpstr>
      <vt:lpstr>病気のリスク</vt:lpstr>
      <vt:lpstr>病気のリスク</vt:lpstr>
      <vt:lpstr>病気のリスク</vt:lpstr>
      <vt:lpstr>病気のリスク</vt:lpstr>
      <vt:lpstr>それではどうしますか？</vt:lpstr>
      <vt:lpstr>ご清聴いただき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血圧について</dc:title>
  <dc:creator>USER</dc:creator>
  <cp:lastModifiedBy>USER</cp:lastModifiedBy>
  <cp:revision>30</cp:revision>
  <dcterms:created xsi:type="dcterms:W3CDTF">2025-03-10T23:34:31Z</dcterms:created>
  <dcterms:modified xsi:type="dcterms:W3CDTF">2025-03-12T04:20:44Z</dcterms:modified>
</cp:coreProperties>
</file>